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7" r:id="rId2"/>
    <p:sldId id="299" r:id="rId3"/>
    <p:sldId id="388" r:id="rId4"/>
    <p:sldId id="392" r:id="rId5"/>
    <p:sldId id="394" r:id="rId6"/>
    <p:sldId id="395" r:id="rId7"/>
    <p:sldId id="389" r:id="rId8"/>
    <p:sldId id="396" r:id="rId9"/>
    <p:sldId id="390" r:id="rId10"/>
    <p:sldId id="397" r:id="rId11"/>
    <p:sldId id="391" r:id="rId12"/>
    <p:sldId id="398" r:id="rId13"/>
    <p:sldId id="393" r:id="rId14"/>
    <p:sldId id="3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88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380D8D5-E579-4D0B-8CE9-977527F6E93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BF053E5-14FE-4325-BE73-3146CD2CA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AB3EA5-4EBE-4B26-96C4-8F367F4BA8D3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FAFC-0F67-4943-B113-5140CB0696D7}" type="slidenum">
              <a:rPr lang="en-US"/>
              <a:pPr/>
              <a:t>3</a:t>
            </a:fld>
            <a:endParaRPr lang="en-US"/>
          </a:p>
        </p:txBody>
      </p:sp>
      <p:sp>
        <p:nvSpPr>
          <p:cNvPr id="284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s-MX" dirty="0"/>
              <a:t>Era próspero semejante a Abraham, su riqueza se medía por las posesiones y ganado no por plata ni oro, 1:3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Su vida larga corresponde a aquella de los </a:t>
            </a:r>
            <a:r>
              <a:rPr lang="es-MX" dirty="0" smtClean="0"/>
              <a:t>patriarcas </a:t>
            </a:r>
            <a:r>
              <a:rPr lang="es-MX" dirty="0" err="1" smtClean="0"/>
              <a:t>despues</a:t>
            </a:r>
            <a:r>
              <a:rPr lang="es-MX" dirty="0" smtClean="0"/>
              <a:t> </a:t>
            </a:r>
            <a:r>
              <a:rPr lang="es-MX" dirty="0"/>
              <a:t>del diluvio.  </a:t>
            </a:r>
            <a:r>
              <a:rPr lang="es-MX" dirty="0" err="1"/>
              <a:t>Vivio</a:t>
            </a:r>
            <a:r>
              <a:rPr lang="es-MX" dirty="0"/>
              <a:t> 140 años adicionales a los de su vida de sufrimiento, 42:16,17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 No hay </a:t>
            </a:r>
            <a:r>
              <a:rPr lang="es-MX" dirty="0" err="1"/>
              <a:t>mencion</a:t>
            </a:r>
            <a:r>
              <a:rPr lang="es-MX" dirty="0"/>
              <a:t> de Moisés ni de la ley ni de eventos o instituciones del pacto que Dios hizo con Israel.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 Muy probable que Job haya sido gentil.</a:t>
            </a:r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FAFC-0F67-4943-B113-5140CB0696D7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s-MX" dirty="0"/>
              <a:t>Era próspero semejante a Abraham, su riqueza se medía por las posesiones y ganado no por plata ni oro, 1:3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Su vida larga corresponde a aquella de los </a:t>
            </a:r>
            <a:r>
              <a:rPr lang="es-MX" dirty="0" smtClean="0"/>
              <a:t>patriarcas </a:t>
            </a:r>
            <a:r>
              <a:rPr lang="es-MX" dirty="0" err="1" smtClean="0"/>
              <a:t>despues</a:t>
            </a:r>
            <a:r>
              <a:rPr lang="es-MX" dirty="0" smtClean="0"/>
              <a:t> </a:t>
            </a:r>
            <a:r>
              <a:rPr lang="es-MX" dirty="0"/>
              <a:t>del diluvio.  </a:t>
            </a:r>
            <a:r>
              <a:rPr lang="es-MX" dirty="0" err="1"/>
              <a:t>Vivio</a:t>
            </a:r>
            <a:r>
              <a:rPr lang="es-MX" dirty="0"/>
              <a:t> 140 años adicionales a los de su vida de sufrimiento, 42:16,17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 No hay </a:t>
            </a:r>
            <a:r>
              <a:rPr lang="es-MX" dirty="0" err="1"/>
              <a:t>mencion</a:t>
            </a:r>
            <a:r>
              <a:rPr lang="es-MX" dirty="0"/>
              <a:t> de Moisés ni de la ley ni de eventos o instituciones del pacto que Dios hizo con Israel.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 Muy probable que Job haya sido gentil.</a:t>
            </a:r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FAFC-0F67-4943-B113-5140CB0696D7}" type="slidenum">
              <a:rPr lang="en-US"/>
              <a:pPr/>
              <a:t>6</a:t>
            </a:fld>
            <a:endParaRPr lang="en-US"/>
          </a:p>
        </p:txBody>
      </p:sp>
      <p:sp>
        <p:nvSpPr>
          <p:cNvPr id="284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es-MX" dirty="0"/>
              <a:t>Era próspero semejante a Abraham, su riqueza se medía por las posesiones y ganado no por plata ni oro, 1:3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Su vida larga corresponde a aquella de los </a:t>
            </a:r>
            <a:r>
              <a:rPr lang="es-MX" dirty="0" smtClean="0"/>
              <a:t>patriarcas </a:t>
            </a:r>
            <a:r>
              <a:rPr lang="es-MX" dirty="0" err="1" smtClean="0"/>
              <a:t>despues</a:t>
            </a:r>
            <a:r>
              <a:rPr lang="es-MX" dirty="0" smtClean="0"/>
              <a:t> </a:t>
            </a:r>
            <a:r>
              <a:rPr lang="es-MX" dirty="0"/>
              <a:t>del diluvio.  </a:t>
            </a:r>
            <a:r>
              <a:rPr lang="es-MX" dirty="0" err="1"/>
              <a:t>Vivio</a:t>
            </a:r>
            <a:r>
              <a:rPr lang="es-MX" dirty="0"/>
              <a:t> 140 años adicionales a los de su vida de sufrimiento, 42:16,17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 No hay </a:t>
            </a:r>
            <a:r>
              <a:rPr lang="es-MX" dirty="0" err="1"/>
              <a:t>mencion</a:t>
            </a:r>
            <a:r>
              <a:rPr lang="es-MX" dirty="0"/>
              <a:t> de Moisés ni de la ley ni de eventos o instituciones del pacto que Dios hizo con Israel.</a:t>
            </a:r>
          </a:p>
          <a:p>
            <a:pPr marL="228600" indent="-228600">
              <a:buFontTx/>
              <a:buAutoNum type="arabicPeriod"/>
            </a:pPr>
            <a:r>
              <a:rPr lang="es-MX" dirty="0"/>
              <a:t> Muy probable que Job haya sido gentil.</a:t>
            </a:r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Hebrews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F2179B-C193-4D8F-9FD4-103C9BCAAD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7E0F3-2D86-42CA-9317-F5B72F4AB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DA1CE-DA1D-4003-AEDA-4DFB13024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F0EE1-216F-4EA0-8BD4-634DBA90F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AFB3-C782-46E5-9DC4-FC6ABE83F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6AA22-62F1-498F-8873-D7940207E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91CF3-92E8-455D-9F09-660C6102D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C4909-9C7C-44FF-A937-7712081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65678-E93F-41F3-9F8A-470BC8691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C488D-901C-4B57-8BE6-411CE9B810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578C8-F23C-437B-81A4-6C6CCC793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defRPr>
            </a:lvl1pPr>
          </a:lstStyle>
          <a:p>
            <a:fld id="{65BB56D2-ECAB-4293-BFED-CE3215B41F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s-ES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 rot="16200000">
            <a:off x="4608513" y="2628900"/>
            <a:ext cx="458788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effectLst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 rot="16200000">
            <a:off x="-3215481" y="3139281"/>
            <a:ext cx="472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ahoma" charset="0"/>
              </a:rPr>
              <a:t>Hebreos 12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8" name="Rectangle 6"/>
          <p:cNvSpPr>
            <a:spLocks noChangeArrowheads="1"/>
          </p:cNvSpPr>
          <p:nvPr/>
        </p:nvSpPr>
        <p:spPr bwMode="auto">
          <a:xfrm>
            <a:off x="2286000" y="381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 sz="4400">
              <a:solidFill>
                <a:schemeClr val="tx2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9146116" cy="685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latin typeface="Papyrus" pitchFamily="66" charset="0"/>
              </a:rPr>
              <a:t>Jesus Provides The Answer</a:t>
            </a:r>
            <a:r>
              <a:rPr lang="en-US" sz="2800" b="1" u="sng" dirty="0" smtClean="0">
                <a:solidFill>
                  <a:schemeClr val="bg1"/>
                </a:solidFill>
                <a:latin typeface="Papyrus" pitchFamily="66" charset="0"/>
              </a:rPr>
              <a:t>: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</a:t>
            </a:r>
            <a:r>
              <a:rPr lang="en-US" sz="2800" b="1" dirty="0" smtClean="0">
                <a:solidFill>
                  <a:schemeClr val="bg1"/>
                </a:solidFill>
                <a:latin typeface="Papyrus" pitchFamily="66" charset="0"/>
              </a:rPr>
              <a:t>-- John 5:28, 29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“…for the hour cometh, in which all that are in the tombs shall hear his voice, and shall come forth; they that have done good, unto the resurrection of life; and they that have done evil, unto the resurrection of judgment. </a:t>
            </a:r>
          </a:p>
          <a:p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</a:t>
            </a:r>
            <a:r>
              <a:rPr lang="en-US" sz="2800" b="1" dirty="0" smtClean="0">
                <a:solidFill>
                  <a:schemeClr val="bg1"/>
                </a:solidFill>
                <a:latin typeface="Papyrus" pitchFamily="66" charset="0"/>
              </a:rPr>
              <a:t>1 </a:t>
            </a:r>
            <a:r>
              <a:rPr lang="en-US" sz="2800" b="1" dirty="0">
                <a:solidFill>
                  <a:schemeClr val="bg1"/>
                </a:solidFill>
                <a:latin typeface="Papyrus" pitchFamily="66" charset="0"/>
              </a:rPr>
              <a:t>Cor. </a:t>
            </a:r>
            <a:r>
              <a:rPr lang="en-US" sz="2800" b="1" dirty="0" smtClean="0">
                <a:solidFill>
                  <a:schemeClr val="bg1"/>
                </a:solidFill>
                <a:latin typeface="Papyrus" pitchFamily="66" charset="0"/>
              </a:rPr>
              <a:t>15:22, 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For as in Adam all die, so also in Christ shall all be made alive”.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1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Papyrus" pitchFamily="66" charset="0"/>
              </a:rPr>
              <a:t>Tes</a:t>
            </a:r>
            <a:r>
              <a:rPr lang="en-US" sz="2800" b="1" dirty="0">
                <a:solidFill>
                  <a:schemeClr val="bg1"/>
                </a:solidFill>
                <a:effectLst/>
                <a:latin typeface="Papyrus" pitchFamily="66" charset="0"/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4:13,14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“… 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For if we believe that Jesus died and rose again, even so them also that are fallen asleep in Jesus will God bring with him”.</a:t>
            </a:r>
            <a:r>
              <a:rPr lang="en-US" sz="28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John 11:25, “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I am the resurrection, and the life: he that believeth on me, though he die, yet shall he live and whosoever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liveth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and believeth on me shall never die. </a:t>
            </a:r>
            <a:r>
              <a:rPr lang="en-US" sz="2400" b="1" u="sng" dirty="0" err="1" smtClean="0">
                <a:solidFill>
                  <a:schemeClr val="bg1"/>
                </a:solidFill>
                <a:latin typeface="Papyrus" pitchFamily="66" charset="0"/>
              </a:rPr>
              <a:t>Believest</a:t>
            </a:r>
            <a:r>
              <a:rPr lang="en-US" sz="2400" b="1" u="sng" dirty="0" smtClean="0">
                <a:solidFill>
                  <a:schemeClr val="bg1"/>
                </a:solidFill>
                <a:latin typeface="Papyrus" pitchFamily="66" charset="0"/>
              </a:rPr>
              <a:t> thou this? </a:t>
            </a:r>
          </a:p>
          <a:p>
            <a:endParaRPr lang="en-US" sz="2400" dirty="0" smtClean="0">
              <a:solidFill>
                <a:schemeClr val="bg1"/>
              </a:solidFill>
              <a:latin typeface="Papyrus" pitchFamily="66" charset="0"/>
            </a:endParaRPr>
          </a:p>
          <a:p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304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2.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If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a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man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die,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shall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he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live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again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?                      </a:t>
            </a:r>
            <a:r>
              <a:rPr lang="es-MX" sz="32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</a:t>
            </a:r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14:14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Jesus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in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Book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Job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533400" y="20574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Job’s Cry: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His friends (here,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Eliphaz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) have come to offer consolation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Instead, they accuse him of sin, reason for suffering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Job is not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conviced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this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The only Just Judge who would understand is God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But, where is God?  How will he find  Him?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And should Job find God, he is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conviced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that He will deal favorably with him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A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conforting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thought for Job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3.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s-MX" sz="4000" b="1" i="1" dirty="0" smtClean="0">
                <a:solidFill>
                  <a:schemeClr val="bg1"/>
                </a:solidFill>
                <a:latin typeface="Papyrus" pitchFamily="66" charset="0"/>
              </a:rPr>
              <a:t>¡</a:t>
            </a:r>
            <a:r>
              <a:rPr lang="en-US" sz="4000" b="1" i="1" dirty="0" smtClean="0">
                <a:solidFill>
                  <a:schemeClr val="bg1"/>
                </a:solidFill>
                <a:latin typeface="Papyrus" pitchFamily="66" charset="0"/>
              </a:rPr>
              <a:t> Oh that I knew where I might find him!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”    </a:t>
            </a:r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Job 23:1-7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autoUpdateAnimBg="0"/>
      <p:bldP spid="2867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Jesus </a:t>
            </a:r>
            <a:r>
              <a:rPr lang="en-US" sz="36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ProvidesThe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Answer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John 14:9-11 “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he that hath seen me hath seen the Father”</a:t>
            </a:r>
          </a:p>
          <a:p>
            <a:pPr marL="342900" indent="-342900"/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John 14:6 “no one cometh unto the Father, but by me”</a:t>
            </a:r>
          </a:p>
          <a:p>
            <a:pPr marL="342900" indent="-342900"/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Acts 17:26-31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“…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that they should seek God, if haply they might feel after him and find him, though he is not far from each one of us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…”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Heb</a:t>
            </a:r>
            <a:r>
              <a:rPr lang="en-US" sz="2800" dirty="0">
                <a:solidFill>
                  <a:schemeClr val="bg1"/>
                </a:solidFill>
                <a:effectLst/>
                <a:latin typeface="Papyrus" pitchFamily="66" charset="0"/>
              </a:rPr>
              <a:t>. 10:19-22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“…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and </a:t>
            </a:r>
            <a:r>
              <a:rPr lang="en-US" sz="2400" i="1" dirty="0" smtClean="0">
                <a:solidFill>
                  <a:schemeClr val="bg1"/>
                </a:solidFill>
                <a:latin typeface="Papyrus" pitchFamily="66" charset="0"/>
              </a:rPr>
              <a:t>having a great priest over the house of God; 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let us draw near with a true heart in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fulness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of faith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  <a:r>
              <a:rPr lang="en-US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3.  “</a:t>
            </a:r>
            <a:r>
              <a:rPr lang="es-MX" sz="4000" b="1" i="1" dirty="0" smtClean="0">
                <a:solidFill>
                  <a:schemeClr val="bg1"/>
                </a:solidFill>
                <a:latin typeface="Papyrus" pitchFamily="66" charset="0"/>
              </a:rPr>
              <a:t>¡</a:t>
            </a:r>
            <a:r>
              <a:rPr lang="en-US" sz="4000" b="1" i="1" dirty="0" smtClean="0">
                <a:solidFill>
                  <a:schemeClr val="bg1"/>
                </a:solidFill>
                <a:latin typeface="Papyrus" pitchFamily="66" charset="0"/>
              </a:rPr>
              <a:t> Oh that I knew where I might  find him!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”    </a:t>
            </a:r>
            <a:r>
              <a:rPr lang="es-MX" sz="40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23:1-7</a:t>
            </a:r>
            <a:endParaRPr lang="es-MX" sz="4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autoUpdateAnimBg="0"/>
      <p:bldP spid="2867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533400" y="1295400"/>
            <a:ext cx="86106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Job’s Cry: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In the midst of his suffering, Job hopes for a Redeemer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 “I know,” Job has unwavering confidence in God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Job is confident that God would come forth to vindicate him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“Redeemer” is “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Goel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”, a blood avenger, a vindicator of violated rights”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“He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shal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stand”, He (?) will take up my cause, He (?) will defend me, He (?) shall appear as my vindicator of my cause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Who? How? 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4.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n-US" sz="4000" b="1" i="1" dirty="0" smtClean="0">
                <a:solidFill>
                  <a:schemeClr val="bg1"/>
                </a:solidFill>
                <a:latin typeface="Papyrus" pitchFamily="66" charset="0"/>
              </a:rPr>
              <a:t>I know that my Redeemer </a:t>
            </a:r>
            <a:r>
              <a:rPr lang="en-US" sz="4000" b="1" i="1" dirty="0" err="1" smtClean="0">
                <a:solidFill>
                  <a:schemeClr val="bg1"/>
                </a:solidFill>
                <a:latin typeface="Papyrus" pitchFamily="66" charset="0"/>
              </a:rPr>
              <a:t>liveth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”    </a:t>
            </a:r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Job 19:25-27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autoUpdateAnimBg="0"/>
      <p:bldP spid="2908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en-US" sz="36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Jesus Provides The Answer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Apoc. 1:18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“… 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and the Living one; and I was dead, and behold, I am alive for evermore, and I have the keys of death and of Hades” </a:t>
            </a:r>
            <a:r>
              <a:rPr lang="en-US" sz="28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Apoc. 10:6 “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…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him that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liveth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for ever and ever” </a:t>
            </a:r>
            <a:endParaRPr lang="en-US" sz="28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Titus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2:11-14  “F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or the grace of God hath appeared,  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     bringing salvation to all men … looking for the blessed hope and 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     appearing of the glory of the great God and our </a:t>
            </a:r>
            <a:r>
              <a:rPr lang="en-US" sz="2400" dirty="0" err="1" smtClean="0">
                <a:solidFill>
                  <a:schemeClr val="bg1"/>
                </a:solidFill>
                <a:latin typeface="Papyrus" pitchFamily="66" charset="0"/>
              </a:rPr>
              <a:t>Saviour</a:t>
            </a:r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    Jesus Christ; who gave himself for us, that he might redeem us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Papyrus" pitchFamily="66" charset="0"/>
              </a:rPr>
              <a:t>     from all iniquity …” </a:t>
            </a:r>
            <a:endParaRPr lang="en-US" sz="2400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609600" y="2286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4.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n-US" sz="4000" b="1" i="1" dirty="0" smtClean="0">
                <a:solidFill>
                  <a:schemeClr val="bg1"/>
                </a:solidFill>
                <a:latin typeface="Papyrus" pitchFamily="66" charset="0"/>
              </a:rPr>
              <a:t>I know that my Redeemer </a:t>
            </a:r>
            <a:r>
              <a:rPr lang="en-US" sz="4000" b="1" i="1" dirty="0" err="1" smtClean="0">
                <a:solidFill>
                  <a:schemeClr val="bg1"/>
                </a:solidFill>
                <a:latin typeface="Papyrus" pitchFamily="66" charset="0"/>
              </a:rPr>
              <a:t>liveth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”    </a:t>
            </a:r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Job 19:25-27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>
                <a:solidFill>
                  <a:schemeClr val="bg1"/>
                </a:solidFill>
                <a:effectLst/>
                <a:latin typeface="Papyrus" pitchFamily="66" charset="0"/>
              </a:rPr>
              <a:t>Jesucristo en el Libro de Job</a:t>
            </a:r>
            <a:endParaRPr lang="en-US" sz="2400" b="1" i="1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autoUpdateAnimBg="0"/>
      <p:bldP spid="2908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441960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MX" sz="8800" b="1" i="1" dirty="0" err="1" smtClean="0">
                <a:effectLst/>
                <a:latin typeface="Papyrus" pitchFamily="66" charset="0"/>
              </a:rPr>
              <a:t>Jesus</a:t>
            </a:r>
            <a:r>
              <a:rPr lang="es-MX" sz="8800" b="1" i="1" dirty="0">
                <a:effectLst/>
                <a:latin typeface="Papyrus" pitchFamily="66" charset="0"/>
              </a:rPr>
              <a:t/>
            </a:r>
            <a:br>
              <a:rPr lang="es-MX" sz="8800" b="1" i="1" dirty="0">
                <a:effectLst/>
                <a:latin typeface="Papyrus" pitchFamily="66" charset="0"/>
              </a:rPr>
            </a:br>
            <a:r>
              <a:rPr lang="es-MX" sz="4000" b="1" i="1" dirty="0" smtClean="0">
                <a:effectLst/>
                <a:latin typeface="Papyrus" pitchFamily="66" charset="0"/>
              </a:rPr>
              <a:t>in </a:t>
            </a:r>
            <a:r>
              <a:rPr lang="es-MX" sz="4000" b="1" i="1" dirty="0" err="1" smtClean="0">
                <a:effectLst/>
                <a:latin typeface="Papyrus" pitchFamily="66" charset="0"/>
              </a:rPr>
              <a:t>the</a:t>
            </a:r>
            <a:r>
              <a:rPr lang="es-MX" sz="4000" b="1" i="1" dirty="0" smtClean="0">
                <a:effectLst/>
                <a:latin typeface="Papyrus" pitchFamily="66" charset="0"/>
              </a:rPr>
              <a:t> </a:t>
            </a:r>
            <a:r>
              <a:rPr lang="es-MX" sz="4000" b="1" i="1" dirty="0" err="1" smtClean="0">
                <a:effectLst/>
                <a:latin typeface="Papyrus" pitchFamily="66" charset="0"/>
              </a:rPr>
              <a:t>Book</a:t>
            </a:r>
            <a:r>
              <a:rPr lang="es-MX" sz="4000" b="1" i="1" dirty="0" smtClean="0">
                <a:effectLst/>
                <a:latin typeface="Papyrus" pitchFamily="66" charset="0"/>
              </a:rPr>
              <a:t> of </a:t>
            </a:r>
            <a:r>
              <a:rPr lang="es-MX" sz="4000" b="1" i="1" dirty="0">
                <a:effectLst/>
                <a:latin typeface="Papyrus" pitchFamily="66" charset="0"/>
              </a:rPr>
              <a:t/>
            </a:r>
            <a:br>
              <a:rPr lang="es-MX" sz="4000" b="1" i="1" dirty="0">
                <a:effectLst/>
                <a:latin typeface="Papyrus" pitchFamily="66" charset="0"/>
              </a:rPr>
            </a:br>
            <a:r>
              <a:rPr lang="es-MX" sz="8800" b="1" i="1" dirty="0">
                <a:effectLst/>
                <a:latin typeface="Papyrus" pitchFamily="66" charset="0"/>
              </a:rPr>
              <a:t>Job</a:t>
            </a:r>
            <a:endParaRPr lang="en-US" sz="8800" b="1" i="1" dirty="0">
              <a:effectLst/>
              <a:latin typeface="Papyrus" pitchFamily="66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85800" y="4800600"/>
            <a:ext cx="845820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Answers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Jesus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Job</a:t>
            </a:r>
          </a:p>
          <a:p>
            <a:pPr algn="ctr"/>
            <a:endParaRPr lang="es-MX" sz="3100" b="1" i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algn="ctr"/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(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From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Personal Notes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taken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from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Phil Roberts 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Lecture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during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his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Tenure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at       Florida </a:t>
            </a:r>
            <a:r>
              <a:rPr lang="es-MX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College</a:t>
            </a:r>
            <a:r>
              <a:rPr lang="es-MX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, 1980 )</a:t>
            </a:r>
            <a:endParaRPr lang="es-ES" sz="16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utoUpdateAnimBg="0"/>
      <p:bldP spid="123906" grpId="1"/>
      <p:bldP spid="123907" grpId="0" autoUpdateAnimBg="0"/>
      <p:bldP spid="12390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762000" y="381000"/>
            <a:ext cx="838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s-MX" sz="32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Author</a:t>
            </a:r>
            <a:r>
              <a:rPr lang="es-MX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r>
              <a:rPr lang="es-MX" sz="3600" b="1" dirty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Divinely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Inspired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Human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Author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Unknown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(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attributed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Moses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Elihu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Salomón</a:t>
            </a:r>
            <a:r>
              <a:rPr lang="es-MX" sz="2400" dirty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Ezequiel,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Jeremiah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Baruch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Ezdra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Isaiah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etc.</a:t>
            </a:r>
            <a:endParaRPr lang="es-MX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</a:pPr>
            <a:r>
              <a:rPr lang="es-MX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Place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:  </a:t>
            </a:r>
            <a:r>
              <a:rPr lang="es-MX" sz="2400" dirty="0" err="1">
                <a:solidFill>
                  <a:schemeClr val="bg1"/>
                </a:solidFill>
                <a:effectLst/>
                <a:latin typeface="Papyrus" pitchFamily="66" charset="0"/>
              </a:rPr>
              <a:t>Uz</a:t>
            </a:r>
            <a:r>
              <a:rPr lang="es-MX" sz="2400" dirty="0">
                <a:solidFill>
                  <a:schemeClr val="bg1"/>
                </a:solidFill>
                <a:effectLst/>
                <a:latin typeface="Papyrus" pitchFamily="66" charset="0"/>
              </a:rPr>
              <a:t> (1:1)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Perhaps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>
                <a:solidFill>
                  <a:schemeClr val="bg1"/>
                </a:solidFill>
                <a:effectLst/>
                <a:latin typeface="Papyrus" pitchFamily="66" charset="0"/>
              </a:rPr>
              <a:t>NE 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of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Palestine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>
                <a:solidFill>
                  <a:schemeClr val="bg1"/>
                </a:solidFill>
                <a:effectLst/>
                <a:latin typeface="Papyrus" pitchFamily="66" charset="0"/>
              </a:rPr>
              <a:t>- -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map</a:t>
            </a:r>
            <a:endParaRPr lang="es-MX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30000"/>
              </a:lnSpc>
            </a:pPr>
            <a:r>
              <a:rPr lang="es-MX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Time:</a:t>
            </a:r>
            <a:r>
              <a:rPr lang="es-MX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During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age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Patriarchs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>
                <a:solidFill>
                  <a:schemeClr val="bg1"/>
                </a:solidFill>
                <a:effectLst/>
                <a:latin typeface="Papyrus" pitchFamily="66" charset="0"/>
              </a:rPr>
              <a:t>2000 – 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1500 BC</a:t>
            </a:r>
            <a:endParaRPr lang="es-MX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20000"/>
              </a:lnSpc>
            </a:pPr>
            <a:r>
              <a:rPr lang="es-MX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Style:</a:t>
            </a:r>
            <a:r>
              <a:rPr lang="es-MX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Poetic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“a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Masterpiece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Literature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far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surpasses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best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work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ever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written</a:t>
            </a:r>
            <a:endParaRPr lang="es-MX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</a:pPr>
            <a:r>
              <a:rPr lang="es-MX" sz="36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Message</a:t>
            </a:r>
            <a:r>
              <a:rPr lang="es-MX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r>
              <a:rPr lang="es-MX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Many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Biblical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Truths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: 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God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Supreme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Omniscient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Omnipotent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Creator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Has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Right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and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Power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Rule, In Contras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God’s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Wisdom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and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Holiness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Man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Falls Short,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Very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Short  … and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therefore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Depends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on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God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for</a:t>
            </a:r>
            <a:r>
              <a:rPr lang="es-MX" sz="24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400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Everything</a:t>
            </a:r>
            <a:endParaRPr lang="es-E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6200000">
            <a:off x="-3108326" y="3103563"/>
            <a:ext cx="68580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Background</a:t>
            </a:r>
            <a:endParaRPr lang="en-US" sz="36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4114800" y="3276600"/>
            <a:ext cx="838200" cy="400110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CC3300"/>
                </a:solidFill>
                <a:effectLst/>
                <a:latin typeface="Clarendon Extended" pitchFamily="18" charset="0"/>
              </a:rPr>
              <a:t>Uz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762000" y="381000"/>
            <a:ext cx="8382000" cy="638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s-MX" sz="32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Introduction</a:t>
            </a:r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: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Book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Job, a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most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fascinating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profound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piece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literature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ever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written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“a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masterpiece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”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In verse 1,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are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told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4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qualities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about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Job:</a:t>
            </a: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Blameless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Upright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Feared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God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  --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Turned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away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from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Evil</a:t>
            </a:r>
            <a:endParaRPr lang="es-MX" sz="32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Job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blessed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with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property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family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wealth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Job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put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severe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test,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because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Job loses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property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family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wealth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Job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keeps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integrity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Notheless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he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does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suffer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notice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Chapter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3</a:t>
            </a:r>
            <a:endParaRPr lang="es-ES" sz="20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6200000">
            <a:off x="-3108326" y="3103563"/>
            <a:ext cx="68580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Introduction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  <a:endParaRPr lang="en-US" sz="36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5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5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5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5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5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54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54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754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762000" y="381000"/>
            <a:ext cx="8382000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In 1:6-2:10,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after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that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meeting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between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and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Satan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Job loses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everything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he has (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except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wife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friends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)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Now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: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From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riches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rags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and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poor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health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He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does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know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why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happening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In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chapter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3, so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great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suffering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that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….</a:t>
            </a: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he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wished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ever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born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v. 3</a:t>
            </a: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he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wished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having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died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in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mother’s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womb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v.11</a:t>
            </a:r>
          </a:p>
          <a:p>
            <a:pPr>
              <a:lnSpc>
                <a:spcPct val="110000"/>
              </a:lnSpc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he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wished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now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being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alive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v. 20,21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In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midst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all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agony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and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anguish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, and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suffering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Job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cries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out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God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in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search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an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answer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to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his</a:t>
            </a:r>
            <a:r>
              <a:rPr lang="es-MX" sz="28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query</a:t>
            </a:r>
            <a:endParaRPr lang="es-MX" sz="2800" b="1" dirty="0" smtClean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 rot="16200000">
            <a:off x="-3108326" y="3103563"/>
            <a:ext cx="68580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Introduction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  <a:endParaRPr lang="en-US" sz="36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5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5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5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5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5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5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5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14478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Job’s Cry: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</a:p>
          <a:p>
            <a:pPr marL="342900" indent="-342900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--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He is in awe of God’s greatness, perhaps sees God as unreachable or unapproachable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-– He is not human like he is and so, to get to God, is there not a mediator between God and man?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Is there not one who is both Human and Divine?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How can I present my case before God?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His friends accused him of sin and how can he prove otherwise?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Who could lay his hand upon us both?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buFontTx/>
              <a:buAutoNum type="romanUcPeriod"/>
            </a:pP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There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is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no umpire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between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us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...”</a:t>
            </a:r>
            <a:endParaRPr lang="es-MX" sz="4000" b="1" i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Job 9:32, 33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Jesus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in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Book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Job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1295400"/>
            <a:ext cx="84582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Jesus Provides </a:t>
            </a:r>
            <a:r>
              <a:rPr lang="en-US" sz="36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Answer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: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800100" lvl="1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-- John </a:t>
            </a:r>
            <a:r>
              <a:rPr lang="en-US" sz="2800" dirty="0">
                <a:solidFill>
                  <a:schemeClr val="bg1"/>
                </a:solidFill>
                <a:effectLst/>
                <a:latin typeface="Papyrus" pitchFamily="66" charset="0"/>
              </a:rPr>
              <a:t>14:6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“I am the way, and the truth, and the life: no one cometh unto </a:t>
            </a:r>
            <a:r>
              <a:rPr lang="en-US" sz="2800" dirty="0" smtClean="0">
                <a:solidFill>
                  <a:schemeClr val="bg1"/>
                </a:solidFill>
                <a:latin typeface="Papyrus" pitchFamily="66" charset="0"/>
              </a:rPr>
              <a:t>the Father, but by me.”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-- Tim</a:t>
            </a:r>
            <a:r>
              <a:rPr lang="en-US" sz="2800" dirty="0">
                <a:solidFill>
                  <a:schemeClr val="bg1"/>
                </a:solidFill>
                <a:effectLst/>
                <a:latin typeface="Papyrus" pitchFamily="66" charset="0"/>
              </a:rPr>
              <a:t>. 2:5,6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</a:t>
            </a:r>
            <a:r>
              <a:rPr lang="en-US" sz="2800" dirty="0" smtClean="0">
                <a:solidFill>
                  <a:schemeClr val="bg1"/>
                </a:solidFill>
                <a:latin typeface="Papyrus" pitchFamily="66" charset="0"/>
              </a:rPr>
              <a:t>For there is one God, one mediator also between God and men, </a:t>
            </a:r>
            <a:r>
              <a:rPr lang="en-US" sz="2800" i="1" dirty="0" smtClean="0">
                <a:solidFill>
                  <a:schemeClr val="bg1"/>
                </a:solidFill>
                <a:latin typeface="Papyrus" pitchFamily="66" charset="0"/>
              </a:rPr>
              <a:t>himself man, Christ Jesus,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Papyrus" pitchFamily="66" charset="0"/>
              </a:rPr>
              <a:t>who gave himself a ransom for all; the testimony </a:t>
            </a:r>
            <a:r>
              <a:rPr lang="en-US" sz="2800" i="1" dirty="0" smtClean="0">
                <a:solidFill>
                  <a:schemeClr val="bg1"/>
                </a:solidFill>
                <a:latin typeface="Papyrus" pitchFamily="66" charset="0"/>
              </a:rPr>
              <a:t>to be borne in its own times” </a:t>
            </a:r>
          </a:p>
          <a:p>
            <a:r>
              <a:rPr lang="en-US" sz="2800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-- Job knew that this was the only way to come to God, thru Christ Jesus!</a:t>
            </a:r>
          </a:p>
          <a:p>
            <a:r>
              <a:rPr lang="en-US" sz="2800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--  Deny Jesus and you will have denied your own Salvation for he alone is the Savior!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  <a:p>
            <a:pPr marL="342900" indent="-342900">
              <a:buFontTx/>
              <a:buChar char="•"/>
            </a:pP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609600" y="0"/>
            <a:ext cx="8534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buFontTx/>
              <a:buAutoNum type="romanUcPeriod"/>
            </a:pP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There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is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no umpire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between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us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...”</a:t>
            </a:r>
            <a:endParaRPr lang="es-MX" sz="4000" b="1" i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Papyrus" pitchFamily="66" charset="0"/>
            </a:endParaRPr>
          </a:p>
          <a:p>
            <a:pPr marL="457200" indent="-457200" algn="ctr"/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Job 9:32, 33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Jesus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in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Book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Job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533400" y="1447800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Job’s Cry: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-- 14:7-12, Job uses the analogy of a tree to contrast the death of man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The tree has hope of sprouting up again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Man does not – at least, not as Job can see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Death is certain, and is there hope for man?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An so, he asks, “if a man die, shall he live again?”  </a:t>
            </a:r>
          </a:p>
          <a:p>
            <a:pPr marL="342900" indent="-342900"/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  -- 14:14b, And if this is so, </a:t>
            </a:r>
            <a:r>
              <a:rPr lang="en-US" sz="2800" u="sng" dirty="0" smtClean="0">
                <a:solidFill>
                  <a:schemeClr val="bg1"/>
                </a:solidFill>
                <a:effectLst/>
                <a:latin typeface="Papyrus" pitchFamily="66" charset="0"/>
              </a:rPr>
              <a:t>“I will endure with patience my trials.  I will not seek to cut short the time of my service”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Papyrus" pitchFamily="66" charset="0"/>
              </a:rPr>
              <a:t> (Barnes Commentary)</a:t>
            </a:r>
            <a:endParaRPr lang="en-US" sz="2800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609600" y="304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s-MX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    2. 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“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If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a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man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die,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shall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he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live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 </a:t>
            </a:r>
            <a:r>
              <a:rPr lang="es-MX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again</a:t>
            </a:r>
            <a:r>
              <a:rPr lang="es-MX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Papyrus" pitchFamily="66" charset="0"/>
              </a:rPr>
              <a:t>?                      </a:t>
            </a:r>
            <a:r>
              <a:rPr lang="es-MX" sz="32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Job </a:t>
            </a:r>
            <a:r>
              <a:rPr lang="es-MX" sz="3200" b="1" i="1" dirty="0">
                <a:solidFill>
                  <a:schemeClr val="bg1"/>
                </a:solidFill>
                <a:effectLst/>
                <a:latin typeface="Papyrus" pitchFamily="66" charset="0"/>
              </a:rPr>
              <a:t>14:14</a:t>
            </a:r>
            <a:endParaRPr lang="es-ES" sz="32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 rot="16200000">
            <a:off x="-3108325" y="3108325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Jesus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in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the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</a:t>
            </a:r>
            <a:r>
              <a:rPr lang="es-MX" sz="3600" b="1" i="1" dirty="0" err="1" smtClean="0">
                <a:solidFill>
                  <a:schemeClr val="bg1"/>
                </a:solidFill>
                <a:effectLst/>
                <a:latin typeface="Papyrus" pitchFamily="66" charset="0"/>
              </a:rPr>
              <a:t>Book</a:t>
            </a:r>
            <a:r>
              <a:rPr lang="es-MX" sz="3600" b="1" i="1" dirty="0" smtClean="0">
                <a:solidFill>
                  <a:schemeClr val="bg1"/>
                </a:solidFill>
                <a:effectLst/>
                <a:latin typeface="Papyrus" pitchFamily="66" charset="0"/>
              </a:rPr>
              <a:t> of Job</a:t>
            </a:r>
            <a:endParaRPr lang="en-US" sz="2400" b="1" i="1" dirty="0">
              <a:solidFill>
                <a:schemeClr val="bg1"/>
              </a:solidFill>
              <a:effectLst/>
              <a:latin typeface="Papyrus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699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6227</TotalTime>
  <Words>1653</Words>
  <Application>Microsoft Office PowerPoint</Application>
  <PresentationFormat>On-screen Show (4:3)</PresentationFormat>
  <Paragraphs>123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Slide 1</vt:lpstr>
      <vt:lpstr>Jesus in the Book of  Job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Answers Job</dc:title>
  <dc:creator>Jorge Maldonado</dc:creator>
  <cp:lastModifiedBy>Maldonado Nursery</cp:lastModifiedBy>
  <cp:revision>279</cp:revision>
  <dcterms:created xsi:type="dcterms:W3CDTF">2005-08-24T16:25:21Z</dcterms:created>
  <dcterms:modified xsi:type="dcterms:W3CDTF">2008-09-07T17:12:25Z</dcterms:modified>
</cp:coreProperties>
</file>