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14"/>
  </p:notesMasterIdLst>
  <p:handoutMasterIdLst>
    <p:handoutMasterId r:id="rId15"/>
  </p:handoutMasterIdLst>
  <p:sldIdLst>
    <p:sldId id="401" r:id="rId4"/>
    <p:sldId id="299" r:id="rId5"/>
    <p:sldId id="389" r:id="rId6"/>
    <p:sldId id="394" r:id="rId7"/>
    <p:sldId id="399" r:id="rId8"/>
    <p:sldId id="400" r:id="rId9"/>
    <p:sldId id="395" r:id="rId10"/>
    <p:sldId id="397" r:id="rId11"/>
    <p:sldId id="396" r:id="rId12"/>
    <p:sldId id="39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9" autoAdjust="0"/>
    <p:restoredTop sz="94718" autoAdjust="0"/>
  </p:normalViewPr>
  <p:slideViewPr>
    <p:cSldViewPr>
      <p:cViewPr varScale="1">
        <p:scale>
          <a:sx n="107" d="100"/>
          <a:sy n="107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380D8D5-E579-4D0B-8CE9-977527F6E93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FBF053E5-14FE-4325-BE73-3146CD2CAB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B3EA5-4EBE-4B26-96C4-8F367F4BA8D3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Hebrews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F2179B-C193-4D8F-9FD4-103C9BCAAD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 userDrawn="1"/>
        </p:nvSpPr>
        <p:spPr bwMode="auto">
          <a:xfrm rot="16200000">
            <a:off x="4608513" y="2628900"/>
            <a:ext cx="4587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578C8-F23C-437B-81A4-6C6CCC793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7E0F3-2D86-42CA-9317-F5B72F4AB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DA1CE-DA1D-4003-AEDA-4DFB13024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F0EE1-216F-4EA0-8BD4-634DBA90F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4AFB3-C782-46E5-9DC4-FC6ABE83F9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6AA22-62F1-498F-8873-D7940207E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91CF3-92E8-455D-9F09-660C6102D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C4909-9C7C-44FF-A937-7712081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56D2-ECAB-4293-BFED-CE3215B41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65678-E93F-41F3-9F8A-470BC8691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C488D-901C-4B57-8BE6-411CE9B81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fld id="{65BB56D2-ECAB-4293-BFED-CE3215B41F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s-ES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 rot="16200000">
            <a:off x="4608513" y="2628900"/>
            <a:ext cx="4587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effectLst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 rot="16200000">
            <a:off x="-3215481" y="3139281"/>
            <a:ext cx="472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charset="0"/>
              </a:rPr>
              <a:t>Hebreos 12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8F479-ED67-4851-A6AF-8C9BB8DC74FA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A3211-E007-4813-B767-13CEAF89C3AA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65FE-DB77-4A8B-97A1-362ACC5A93FF}" type="datetimeFigureOut">
              <a:rPr lang="es-MX" smtClean="0"/>
              <a:pPr/>
              <a:t>07/09/2008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04DB-0A60-4E49-9EB9-83FE97D53809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"/>
            <a:ext cx="9146116" cy="685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762000"/>
            <a:ext cx="8305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TRUE FAITH surpasses all suffering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Faith tells us that </a:t>
            </a:r>
            <a:r>
              <a:rPr lang="en-US" sz="2800" u="sng" dirty="0" smtClean="0">
                <a:solidFill>
                  <a:schemeClr val="bg1"/>
                </a:solidFill>
                <a:effectLst/>
                <a:latin typeface="Papyrus" pitchFamily="66" charset="0"/>
              </a:rPr>
              <a:t>God is in control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It is easy to serve God when all goes well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It is easy to serve God when life is wonderful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3 Types of Faith (borrowed  idea)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   (1) “Good-weather Faith”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   (2) “Bad-weather Faith”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   (3) “All-weather Faith”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When trials come, pain and suffering, we do what?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--- Blame God ? or Bless God?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Everything is God’s, “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Papyrus" pitchFamily="66" charset="0"/>
              </a:rPr>
              <a:t>our”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life, “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Papyrus" pitchFamily="66" charset="0"/>
              </a:rPr>
              <a:t>our”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soul, even “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Papyrus" pitchFamily="66" charset="0"/>
              </a:rPr>
              <a:t>our” 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salvation- </a:t>
            </a:r>
            <a:r>
              <a:rPr lang="en-US" sz="28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“…the Lord Gives, the Lord takes”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We should say, “Blessed be the name of the Lord” (1:21</a:t>
            </a:r>
            <a:r>
              <a:rPr lang="en-US" sz="2800" b="1" smtClean="0">
                <a:solidFill>
                  <a:schemeClr val="bg1"/>
                </a:solidFill>
                <a:effectLst/>
                <a:latin typeface="Papyrus" pitchFamily="66" charset="0"/>
              </a:rPr>
              <a:t>; James 1:17)</a:t>
            </a:r>
            <a:endParaRPr lang="en-US" sz="2800" b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5.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The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Test 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1:11,12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77200" cy="4419600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es-MX" sz="7200" b="1" i="1" dirty="0" smtClean="0">
                <a:effectLst/>
                <a:latin typeface="Papyrus" pitchFamily="66" charset="0"/>
              </a:rPr>
              <a:t>“</a:t>
            </a:r>
            <a:r>
              <a:rPr lang="es-MX" sz="7200" b="1" i="1" dirty="0" err="1" smtClean="0">
                <a:effectLst/>
                <a:latin typeface="Papyrus" pitchFamily="66" charset="0"/>
              </a:rPr>
              <a:t>Does</a:t>
            </a:r>
            <a:r>
              <a:rPr lang="es-MX" sz="7200" b="1" i="1" dirty="0" smtClean="0">
                <a:effectLst/>
                <a:latin typeface="Papyrus" pitchFamily="66" charset="0"/>
              </a:rPr>
              <a:t> Job        </a:t>
            </a:r>
            <a:r>
              <a:rPr lang="es-MX" sz="7200" b="1" i="1" dirty="0" err="1" smtClean="0">
                <a:effectLst/>
                <a:latin typeface="Papyrus" pitchFamily="66" charset="0"/>
              </a:rPr>
              <a:t>Fear</a:t>
            </a:r>
            <a:r>
              <a:rPr lang="es-MX" sz="7200" b="1" i="1" dirty="0" smtClean="0">
                <a:effectLst/>
                <a:latin typeface="Papyrus" pitchFamily="66" charset="0"/>
              </a:rPr>
              <a:t> </a:t>
            </a:r>
            <a:r>
              <a:rPr lang="es-MX" sz="7200" b="1" i="1" dirty="0" err="1" smtClean="0">
                <a:effectLst/>
                <a:latin typeface="Papyrus" pitchFamily="66" charset="0"/>
              </a:rPr>
              <a:t>God</a:t>
            </a:r>
            <a:r>
              <a:rPr lang="es-MX" sz="7200" b="1" i="1" dirty="0" smtClean="0">
                <a:effectLst/>
                <a:latin typeface="Papyrus" pitchFamily="66" charset="0"/>
              </a:rPr>
              <a:t>            </a:t>
            </a:r>
            <a:r>
              <a:rPr lang="es-MX" sz="7200" b="1" i="1" dirty="0" err="1" smtClean="0">
                <a:effectLst/>
                <a:latin typeface="Papyrus" pitchFamily="66" charset="0"/>
              </a:rPr>
              <a:t>For</a:t>
            </a:r>
            <a:r>
              <a:rPr lang="es-MX" sz="7200" b="1" i="1" dirty="0" smtClean="0">
                <a:effectLst/>
                <a:latin typeface="Papyrus" pitchFamily="66" charset="0"/>
              </a:rPr>
              <a:t> </a:t>
            </a:r>
            <a:r>
              <a:rPr lang="es-MX" sz="7200" b="1" i="1" dirty="0" err="1" smtClean="0">
                <a:effectLst/>
                <a:latin typeface="Papyrus" pitchFamily="66" charset="0"/>
              </a:rPr>
              <a:t>Nothing</a:t>
            </a:r>
            <a:r>
              <a:rPr lang="es-MX" sz="7200" b="1" i="1" dirty="0" smtClean="0">
                <a:effectLst/>
                <a:latin typeface="Papyrus" pitchFamily="66" charset="0"/>
              </a:rPr>
              <a:t>?”</a:t>
            </a:r>
            <a:endParaRPr lang="en-US" sz="7200" b="1" i="1" dirty="0">
              <a:effectLst/>
              <a:latin typeface="Papyrus" pitchFamily="66" charset="0"/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685800" y="4800600"/>
            <a:ext cx="845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60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1:1-12</a:t>
            </a:r>
            <a:endParaRPr lang="es-ES" sz="80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utoUpdateAnimBg="0"/>
      <p:bldP spid="1239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685800" y="838200"/>
            <a:ext cx="8458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and his family enjoy the good life, health, …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Satan is summoned to meet with God, angels too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God directs Satan’s attention to his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servantJob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that there is none like him (perfect, righteous, etc)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Satan accuses God of bribing Job – that Job worships God only because He gives him things and that Job is a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hipocrite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God allows Satan to put Job to the test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Satan takes all of Job’s possessions and children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s-MX" sz="40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Overview</a:t>
            </a:r>
            <a:r>
              <a:rPr lang="es-MX" sz="4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:</a:t>
            </a:r>
            <a:endParaRPr lang="es-MX" sz="4000" b="1" i="1" u="sng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457200" indent="-457200" algn="ctr"/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 rot="16200000">
            <a:off x="-3108325" y="3105834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Introducción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utoUpdateAnimBg="0"/>
      <p:bldP spid="2795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685800" y="1219200"/>
            <a:ext cx="8458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7. Severe trial for Job, but he falls to the ground and worships God</a:t>
            </a:r>
          </a:p>
          <a:p>
            <a:pPr marL="514350" indent="-514350"/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AutoNum type="arabicPeriod" startAt="8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Satan strikes again, smites him with sore boils, life hanging by a thread, one step away from death</a:t>
            </a:r>
          </a:p>
          <a:p>
            <a:pPr marL="514350" indent="-514350">
              <a:buAutoNum type="arabicPeriod" startAt="8"/>
            </a:pP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AutoNum type="arabicPeriod" startAt="9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His wife tells him to curse God and die</a:t>
            </a:r>
          </a:p>
          <a:p>
            <a:pPr marL="514350" indent="-514350">
              <a:buAutoNum type="arabicPeriod" startAt="9"/>
            </a:pP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AutoNum type="arabicPeriod" startAt="10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His friends accuse him of sin – causes his suffering</a:t>
            </a:r>
          </a:p>
          <a:p>
            <a:pPr marL="514350" indent="-514350">
              <a:buAutoNum type="arabicPeriod" startAt="10"/>
            </a:pPr>
            <a:endParaRPr lang="en-US" sz="2800" u="sng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AutoNum type="arabicPeriod" startAt="11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After several discourses, God appears to Job from a whirlwind </a:t>
            </a:r>
          </a:p>
          <a:p>
            <a:pPr marL="514350" indent="-514350">
              <a:buAutoNum type="arabicPeriod" startAt="11"/>
            </a:pP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s-MX" sz="40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Review</a:t>
            </a:r>
            <a:r>
              <a:rPr lang="es-MX" sz="4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:</a:t>
            </a:r>
            <a:endParaRPr lang="es-MX" sz="4000" b="1" i="1" u="sng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457200" indent="-457200" algn="ctr"/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 rot="16200000">
            <a:off x="-3108325" y="3105834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Introducción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utoUpdateAnimBg="0"/>
      <p:bldP spid="2795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685800" y="762000"/>
            <a:ext cx="8458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buAutoNum type="arabicPeriod" startAt="13"/>
            </a:pP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12.  Job acknowledges God’s wisdom, and his own   ignorance</a:t>
            </a:r>
          </a:p>
          <a:p>
            <a:pPr marL="514350" indent="-514350">
              <a:buAutoNum type="arabicPeriod" startAt="13"/>
            </a:pP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AutoNum type="arabicPeriod" startAt="13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Finally, Job prays for his friends, God forgives them and restores Job with more than he ever had before</a:t>
            </a:r>
          </a:p>
          <a:p>
            <a:pPr marL="514350" indent="-514350">
              <a:buAutoNum type="arabicPeriod" startAt="13"/>
            </a:pP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514350" indent="-514350">
              <a:buAutoNum type="arabicPeriod" startAt="13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There are great lessons to be learned from Job and his trials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s-MX" sz="40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Review</a:t>
            </a:r>
            <a:r>
              <a:rPr lang="es-MX" sz="4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:</a:t>
            </a:r>
            <a:endParaRPr lang="es-MX" sz="4000" b="1" i="1" u="sng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457200" indent="-457200" algn="ctr"/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 rot="16200000">
            <a:off x="-3108325" y="3105834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Introducción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utoUpdateAnimBg="0"/>
      <p:bldP spid="27955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990600"/>
            <a:ext cx="8610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His Virtues Are Mentioned First!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blameless, upright, fearing God, and turning away from evil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Both the Author (1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  <a:sym typeface="Wingdings" pitchFamily="2" charset="2"/>
              </a:rPr>
              <a:t>:1) and God (1:8) mention his righteousness 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For Job, God is First, Priority 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--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According to the world, Job is successful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According to God, Job is Just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--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takes his spiritual responsibility very seriously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Job does his part, all he can, to be right with God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Though He Is Just, He Suffers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-- His righteousness does not eliminate his suffering 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-- The Just and the Unjust, both suffer likewise   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22860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  <a:r>
              <a:rPr lang="es-MX" sz="4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1.  </a:t>
            </a:r>
            <a:r>
              <a:rPr lang="es-MX" sz="40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The</a:t>
            </a:r>
            <a:r>
              <a:rPr lang="es-MX" sz="4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s-MX" sz="40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Virtues</a:t>
            </a:r>
            <a:endParaRPr lang="es-ES" sz="3200" b="1" i="1" u="sng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1:1-5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1066800"/>
            <a:ext cx="8229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Where?  ¿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In Heaven?   Some say NO </a:t>
            </a: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¿Why is Satan Before God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Satan is under the authority, control of God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Satan is accountable to God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Satan is real, “alive and well”, always seeking for someone to devour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Look at the question God asks , 1:7; the answer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      -- “From roaming about on the earth …”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        -- 1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Peter 5:8, </a:t>
            </a:r>
            <a:r>
              <a:rPr lang="en-US" sz="24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“Be of sober spirit, be on the alert.  Your adversary, {the devil, prowls around like a roaring lion, seeking someone to devour</a:t>
            </a:r>
            <a:r>
              <a:rPr lang="es-ES" sz="2000" i="1" dirty="0" smtClean="0">
                <a:solidFill>
                  <a:schemeClr val="bg1"/>
                </a:solidFill>
                <a:effectLst/>
              </a:rPr>
              <a:t>”</a:t>
            </a:r>
            <a:endParaRPr lang="en-US" sz="2800" b="1" i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endParaRPr lang="en-US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2. 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The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Meeting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1:6-7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685800"/>
            <a:ext cx="83058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Satan is behind all of Job’s suffering</a:t>
            </a: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But, Job does not know this</a:t>
            </a: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God does not inform Job of this (*Imp.)  He is not forewarned – thus proving God’s case</a:t>
            </a: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never complains about  Satan, but about God</a:t>
            </a: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then repents of complaining to God</a:t>
            </a: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But, why does God allow suffering?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One reason, the many benefits that result from it - - We are tested in adversity and learn from it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 We are made a better person, better prepared 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 We are made wiser and able to help others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While in pain, Job falls to the ground and worships (1:20)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blames not  God, rather 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Papyrus" pitchFamily="66" charset="0"/>
              </a:rPr>
              <a:t>blesses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Him(1:21,22)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3. 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The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Suffering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1:8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762000"/>
            <a:ext cx="8305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The question: Does Job fear God for nothing?</a:t>
            </a:r>
          </a:p>
          <a:p>
            <a:pPr marL="342900" indent="-342900"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The meaning of “fear” is “respect”, “reverence”</a:t>
            </a:r>
          </a:p>
          <a:p>
            <a:pPr marL="342900" indent="-342900">
              <a:buFontTx/>
              <a:buChar char="•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Do we serve God in exchange for nothing?</a:t>
            </a:r>
          </a:p>
          <a:p>
            <a:pPr marL="342900" indent="-342900">
              <a:buFontTx/>
              <a:buChar char="•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Serve God for what he gives or for who He is?</a:t>
            </a:r>
          </a:p>
          <a:p>
            <a:pPr marL="342900" indent="-342900">
              <a:buFontTx/>
              <a:buChar char="•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Satan accuses God of “bribery”, of “buying” Job</a:t>
            </a:r>
          </a:p>
          <a:p>
            <a:pPr marL="342900" indent="-342900">
              <a:buFontTx/>
              <a:buChar char="•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According to Satan, Job worships God because He has given Job all, making a “hedge” of blessings</a:t>
            </a:r>
          </a:p>
          <a:p>
            <a:pPr marL="342900" indent="-342900">
              <a:buFontTx/>
              <a:buChar char="•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Is there anyone that worships God in exchange for nothing?  For who God is, not for what He gives?</a:t>
            </a:r>
          </a:p>
          <a:p>
            <a:pPr marL="342900" indent="-342900">
              <a:buFontTx/>
              <a:buChar char="•"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-- According to Satan, no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According to God, yes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Job’s trial, proves God’s case!!!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God is worthy of all Honor, Glory, Worship- Because He Is GOD, the CREATOR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4. 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The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Question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1:9-10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6215</TotalTime>
  <Words>882</Words>
  <Application>Microsoft Office PowerPoint</Application>
  <PresentationFormat>On-screen Show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blank</vt:lpstr>
      <vt:lpstr>Custom Design</vt:lpstr>
      <vt:lpstr>1_Custom Design</vt:lpstr>
      <vt:lpstr>Slide 1</vt:lpstr>
      <vt:lpstr>“Does Job        Fear God            For Nothing?”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Grace Bible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Satan's Question</dc:title>
  <dc:creator>Jorge Maldonado</dc:creator>
  <cp:lastModifiedBy>Maldonado Nursery</cp:lastModifiedBy>
  <cp:revision>220</cp:revision>
  <dcterms:created xsi:type="dcterms:W3CDTF">2005-08-24T16:25:21Z</dcterms:created>
  <dcterms:modified xsi:type="dcterms:W3CDTF">2008-09-07T17:13:14Z</dcterms:modified>
</cp:coreProperties>
</file>